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sldIdLst>
    <p:sldId id="256" r:id="rId3"/>
    <p:sldId id="263" r:id="rId4"/>
    <p:sldId id="262" r:id="rId5"/>
    <p:sldId id="264" r:id="rId6"/>
    <p:sldId id="265" r:id="rId7"/>
    <p:sldId id="266" r:id="rId8"/>
    <p:sldId id="267" r:id="rId9"/>
    <p:sldId id="275" r:id="rId10"/>
    <p:sldId id="268" r:id="rId11"/>
    <p:sldId id="280" r:id="rId12"/>
    <p:sldId id="281" r:id="rId13"/>
    <p:sldId id="269" r:id="rId14"/>
    <p:sldId id="282" r:id="rId15"/>
    <p:sldId id="270" r:id="rId16"/>
    <p:sldId id="276" r:id="rId17"/>
    <p:sldId id="271" r:id="rId18"/>
    <p:sldId id="277" r:id="rId19"/>
    <p:sldId id="278" r:id="rId20"/>
    <p:sldId id="279" r:id="rId21"/>
    <p:sldId id="273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A115-97DA-46BD-8E54-62FEC5D9671E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9FBB-848E-4B6E-9121-2F2552EE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DDF4-595C-44CE-92AB-4ECC913D675E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37AC-4AEA-4EE9-9CFE-25BABB2B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7E2E-6372-4D1E-BC1E-DAFFDC4CC2A7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2B7F-0307-48E1-A63E-F8DD4D01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6952-9667-4FC8-867C-F6FAE23BFB0B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91C9-41B7-469F-BC1F-5F57E9D11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2A7F-F1C1-4EDD-BFA7-35C0A884588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ADD4-4D7F-40EF-A6DA-3E402EC20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3F7E-52DC-4F43-8967-22862929293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7F4C-013B-4301-918E-8C7A06CB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4E59-9106-4E6C-B2BA-5B8B0A014A1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E038-FB2B-4FEA-82E8-FC9CCA58B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784A-225E-428F-93AB-28BF15CEC608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4815-2184-4385-A1D9-173190DA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E727-73FE-4CE9-9099-3C089F9F7C7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7FED-EE12-43A2-8C67-4E1AEB0C5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4781-A687-425D-A086-67CBA9C33A68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F5FD-9445-4891-B394-634F4A0F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9E7-390A-44F2-983A-0BA546D177B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1705-3B61-41CC-9E32-CB4835BA9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AF3D-D03E-4B24-9BEC-4491999BC5D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D48D-E7EF-471A-980C-59DCA3E1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89FF-168A-48B0-8009-BAB646EB52E3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F561-58CB-4A07-89F2-C8003204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6D78-E384-4F95-AC2D-7A348EC55F9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F833-9D61-4844-8830-132F426D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73B2-130A-4F89-A53F-334B4DB4008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701E-09F6-4234-8CF2-4E9E09214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C3FF-053F-4866-8B38-08C47CCFB685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040A-6FD6-4AF8-B0CE-ADB21317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2AAE-5EE9-4D25-BDC6-98E101514ED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B578-DFE0-4D97-ABE6-37896B43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EBD1-DECA-4B36-96E8-166D443CD79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8B89-9EF1-4187-B47E-46F3B0730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A80A-2968-4161-9957-267D4DB29A6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910B-6B1D-4761-9F2E-66D2B7F93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AA6-BDB6-4D2B-AB73-C416A07CE70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AFDF-F4D9-4E13-B50E-5391AC8E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8C8B-5760-4302-9A6B-661552EB49C8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3B66-6897-4431-AF12-894308B9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2759-0D37-4D4B-983B-394B15121834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CD2F-E001-4FFB-8B1C-6ED823591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EC6B-2E11-417C-8B1A-C5BD1D10162B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95DC-F0DC-4CC7-8BA9-DA6E122D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C33A6E-7736-4D10-A4A8-68CF0260F71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13E65-B9E1-432D-90BA-0DB9DAE93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547F6-D653-4914-B219-BCD5A447028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1E5BEB-6723-4371-BDD6-4BA76D82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63938" y="4724400"/>
            <a:ext cx="4895850" cy="14398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mtClean="0"/>
              <a:t>Миннебаева Зельфия Эмирзяновна</a:t>
            </a:r>
          </a:p>
        </p:txBody>
      </p:sp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1619250" y="836613"/>
            <a:ext cx="6913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600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08175" y="1341438"/>
            <a:ext cx="65500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/>
              <a:t>Наставничество как метод адаптации молодого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4" descr="DSC069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16350" cy="3024188"/>
          </a:xfrm>
          <a:prstGeom prst="rect">
            <a:avLst/>
          </a:prstGeom>
          <a:noFill/>
        </p:spPr>
      </p:pic>
      <p:pic>
        <p:nvPicPr>
          <p:cNvPr id="46085" name="Picture 5" descr="DSC069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746625" cy="2879725"/>
          </a:xfrm>
          <a:prstGeom prst="rect">
            <a:avLst/>
          </a:prstGeom>
          <a:noFill/>
        </p:spPr>
      </p:pic>
      <p:pic>
        <p:nvPicPr>
          <p:cNvPr id="46086" name="Picture 6" descr="DSC069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319463"/>
            <a:ext cx="4392613" cy="3538537"/>
          </a:xfrm>
          <a:prstGeom prst="rect">
            <a:avLst/>
          </a:prstGeom>
          <a:noFill/>
        </p:spPr>
      </p:pic>
      <p:pic>
        <p:nvPicPr>
          <p:cNvPr id="46087" name="Picture 7" descr="DSC069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476750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9" name="Picture 5" descr="DSC075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364163" cy="3384550"/>
          </a:xfrm>
          <a:prstGeom prst="rect">
            <a:avLst/>
          </a:prstGeom>
          <a:noFill/>
        </p:spPr>
      </p:pic>
      <p:pic>
        <p:nvPicPr>
          <p:cNvPr id="47110" name="Picture 6" descr="DSC075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787900" cy="3284537"/>
          </a:xfrm>
          <a:prstGeom prst="rect">
            <a:avLst/>
          </a:prstGeom>
          <a:noFill/>
        </p:spPr>
      </p:pic>
      <p:pic>
        <p:nvPicPr>
          <p:cNvPr id="47111" name="Picture 7" descr="DSC069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4356100" cy="3644900"/>
          </a:xfrm>
          <a:prstGeom prst="rect">
            <a:avLst/>
          </a:prstGeom>
          <a:noFill/>
        </p:spPr>
      </p:pic>
      <p:pic>
        <p:nvPicPr>
          <p:cNvPr id="47112" name="Picture 8" descr="DSC070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2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 algn="l" eaLnBrk="1" hangingPunct="1">
              <a:buFontTx/>
              <a:buChar char="•"/>
            </a:pP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ru-RU" sz="1600" b="1" i="1" smtClean="0">
                <a:solidFill>
                  <a:srgbClr val="000000"/>
                </a:solidFill>
              </a:rPr>
              <a:t/>
            </a:r>
            <a:br>
              <a:rPr lang="ru-RU" sz="1600" b="1" i="1" smtClean="0">
                <a:solidFill>
                  <a:srgbClr val="000000"/>
                </a:solidFill>
              </a:rPr>
            </a:br>
            <a:r>
              <a:rPr lang="en-GB" sz="1800" b="1" i="1" smtClean="0">
                <a:solidFill>
                  <a:srgbClr val="000000"/>
                </a:solidFill>
              </a:rPr>
              <a:t>4-</a:t>
            </a:r>
            <a:r>
              <a:rPr lang="ru-RU" sz="1800" b="1" i="1" smtClean="0">
                <a:solidFill>
                  <a:srgbClr val="000000"/>
                </a:solidFill>
              </a:rPr>
              <a:t>недельные интенсивные курсы</a:t>
            </a:r>
            <a:r>
              <a:rPr lang="en-GB" sz="1800" b="1" i="1" smtClean="0">
                <a:solidFill>
                  <a:srgbClr val="000000"/>
                </a:solidFill>
              </a:rPr>
              <a:t> TTC </a:t>
            </a:r>
            <a:r>
              <a:rPr lang="ru-RU" sz="1800" b="1" i="1" smtClean="0">
                <a:solidFill>
                  <a:srgbClr val="000000"/>
                </a:solidFill>
              </a:rPr>
              <a:t>с последующей сдачей всех</a:t>
            </a:r>
            <a:r>
              <a:rPr lang="en-GB" sz="1800" b="1" i="1" smtClean="0">
                <a:solidFill>
                  <a:srgbClr val="000000"/>
                </a:solidFill>
              </a:rPr>
              <a:t> 3 </a:t>
            </a:r>
            <a:r>
              <a:rPr lang="ru-RU" sz="1800" b="1" i="1" smtClean="0">
                <a:solidFill>
                  <a:srgbClr val="000000"/>
                </a:solidFill>
              </a:rPr>
              <a:t>модулей </a:t>
            </a:r>
            <a:r>
              <a:rPr lang="en-GB" sz="1800" b="1" i="1" smtClean="0">
                <a:solidFill>
                  <a:srgbClr val="000000"/>
                </a:solidFill>
              </a:rPr>
              <a:t>TKT </a:t>
            </a:r>
            <a:r>
              <a:rPr lang="ru-RU" sz="1800" b="1" i="1" smtClean="0">
                <a:solidFill>
                  <a:srgbClr val="000000"/>
                </a:solidFill>
              </a:rPr>
              <a:t> включали в себя</a:t>
            </a:r>
            <a:r>
              <a:rPr lang="en-GB" sz="1800" b="1" i="1" smtClean="0">
                <a:solidFill>
                  <a:srgbClr val="000000"/>
                </a:solidFill>
              </a:rPr>
              <a:t>:</a:t>
            </a:r>
            <a:r>
              <a:rPr lang="en-US" sz="1800" i="1" smtClean="0">
                <a:solidFill>
                  <a:srgbClr val="000000"/>
                </a:solidFill>
              </a:rPr>
              <a:t/>
            </a:r>
            <a:br>
              <a:rPr lang="en-US" sz="1800" i="1" smtClean="0">
                <a:solidFill>
                  <a:srgbClr val="000000"/>
                </a:solidFill>
              </a:rPr>
            </a:br>
            <a:r>
              <a:rPr lang="ru-RU" sz="1800" i="1" smtClean="0">
                <a:solidFill>
                  <a:srgbClr val="000000"/>
                </a:solidFill>
              </a:rPr>
              <a:t>- </a:t>
            </a:r>
            <a:r>
              <a:rPr lang="en-US" sz="1800" i="1" smtClean="0">
                <a:solidFill>
                  <a:srgbClr val="000000"/>
                </a:solidFill>
              </a:rPr>
              <a:t>32 </a:t>
            </a:r>
            <a:r>
              <a:rPr lang="ru-RU" sz="1800" i="1" smtClean="0">
                <a:solidFill>
                  <a:srgbClr val="000000"/>
                </a:solidFill>
              </a:rPr>
              <a:t>занятия по </a:t>
            </a:r>
            <a:r>
              <a:rPr lang="en-US" sz="1800" i="1" smtClean="0">
                <a:solidFill>
                  <a:srgbClr val="000000"/>
                </a:solidFill>
              </a:rPr>
              <a:t>40 </a:t>
            </a:r>
            <a:r>
              <a:rPr lang="ru-RU" sz="1800" i="1" smtClean="0">
                <a:solidFill>
                  <a:srgbClr val="000000"/>
                </a:solidFill>
              </a:rPr>
              <a:t>минут</a:t>
            </a:r>
            <a:r>
              <a:rPr lang="en-US" sz="1800" i="1" smtClean="0">
                <a:solidFill>
                  <a:srgbClr val="000000"/>
                </a:solidFill>
              </a:rPr>
              <a:t> </a:t>
            </a:r>
            <a:r>
              <a:rPr lang="ru-RU" sz="1800" i="1" smtClean="0">
                <a:solidFill>
                  <a:srgbClr val="000000"/>
                </a:solidFill>
              </a:rPr>
              <a:t>в неделю</a:t>
            </a:r>
            <a:r>
              <a:rPr lang="en-US" sz="1800" i="1" smtClean="0">
                <a:solidFill>
                  <a:srgbClr val="000000"/>
                </a:solidFill>
              </a:rPr>
              <a:t>; </a:t>
            </a:r>
            <a:r>
              <a:rPr lang="en-US" sz="1800" b="1" smtClean="0">
                <a:solidFill>
                  <a:srgbClr val="000000"/>
                </a:solidFill>
              </a:rPr>
              <a:t/>
            </a:r>
            <a:br>
              <a:rPr lang="en-US" sz="1800" b="1" smtClean="0">
                <a:solidFill>
                  <a:srgbClr val="000000"/>
                </a:solidFill>
              </a:rPr>
            </a:br>
            <a:r>
              <a:rPr lang="ru-RU" sz="1800" smtClean="0">
                <a:solidFill>
                  <a:srgbClr val="000000"/>
                </a:solidFill>
              </a:rPr>
              <a:t>-</a:t>
            </a:r>
            <a:r>
              <a:rPr lang="ru-RU" sz="1800" i="1" smtClean="0">
                <a:solidFill>
                  <a:srgbClr val="000000"/>
                </a:solidFill>
              </a:rPr>
              <a:t> изучение современных методик преподавания иностранных языков;</a:t>
            </a:r>
            <a:br>
              <a:rPr lang="ru-RU" sz="1800" i="1" smtClean="0">
                <a:solidFill>
                  <a:srgbClr val="000000"/>
                </a:solidFill>
              </a:rPr>
            </a:br>
            <a:r>
              <a:rPr lang="ru-RU" sz="1800" i="1" smtClean="0">
                <a:solidFill>
                  <a:srgbClr val="000000"/>
                </a:solidFill>
              </a:rPr>
              <a:t> -посещение занятий преподавателей </a:t>
            </a:r>
            <a:r>
              <a:rPr lang="en-US" sz="1800" i="1" smtClean="0">
                <a:solidFill>
                  <a:srgbClr val="000000"/>
                </a:solidFill>
              </a:rPr>
              <a:t>EF</a:t>
            </a:r>
            <a:r>
              <a:rPr lang="ru-RU" sz="1800" i="1" smtClean="0">
                <a:solidFill>
                  <a:srgbClr val="000000"/>
                </a:solidFill>
              </a:rPr>
              <a:t> школы</a:t>
            </a:r>
            <a:r>
              <a:rPr lang="en-US" sz="1800" i="1" smtClean="0">
                <a:solidFill>
                  <a:srgbClr val="000000"/>
                </a:solidFill>
              </a:rPr>
              <a:t>; </a:t>
            </a:r>
            <a:r>
              <a:rPr lang="en-US" sz="1800" b="1" smtClean="0">
                <a:solidFill>
                  <a:srgbClr val="000000"/>
                </a:solidFill>
              </a:rPr>
              <a:t/>
            </a:r>
            <a:br>
              <a:rPr lang="en-US" sz="1800" b="1" smtClean="0">
                <a:solidFill>
                  <a:srgbClr val="000000"/>
                </a:solidFill>
              </a:rPr>
            </a:br>
            <a:r>
              <a:rPr lang="ru-RU" sz="1800" i="1" smtClean="0">
                <a:solidFill>
                  <a:srgbClr val="000000"/>
                </a:solidFill>
              </a:rPr>
              <a:t> -разработка и проведение 3 открытых уроков</a:t>
            </a:r>
            <a:r>
              <a:rPr lang="en-US" sz="1800" i="1" smtClean="0">
                <a:solidFill>
                  <a:srgbClr val="000000"/>
                </a:solidFill>
              </a:rPr>
              <a:t>;</a:t>
            </a:r>
            <a:r>
              <a:rPr lang="en-US" sz="1800" b="1" smtClean="0">
                <a:solidFill>
                  <a:srgbClr val="000000"/>
                </a:solidFill>
              </a:rPr>
              <a:t/>
            </a:r>
            <a:br>
              <a:rPr lang="en-US" sz="1800" b="1" smtClean="0">
                <a:solidFill>
                  <a:srgbClr val="000000"/>
                </a:solidFill>
              </a:rPr>
            </a:br>
            <a:r>
              <a:rPr lang="ru-RU" sz="1800" i="1" smtClean="0">
                <a:solidFill>
                  <a:srgbClr val="000000"/>
                </a:solidFill>
              </a:rPr>
              <a:t> - получение сертификата об окончании курсов ТТС</a:t>
            </a:r>
            <a:r>
              <a:rPr lang="en-US" sz="1800" i="1" smtClean="0">
                <a:solidFill>
                  <a:srgbClr val="000000"/>
                </a:solidFill>
              </a:rPr>
              <a:t>;</a:t>
            </a:r>
            <a:r>
              <a:rPr lang="ru-RU" sz="1800" i="1" smtClean="0">
                <a:solidFill>
                  <a:srgbClr val="000000"/>
                </a:solidFill>
              </a:rPr>
              <a:t/>
            </a:r>
            <a:br>
              <a:rPr lang="ru-RU" sz="1800" i="1" smtClean="0">
                <a:solidFill>
                  <a:srgbClr val="000000"/>
                </a:solidFill>
              </a:rPr>
            </a:br>
            <a:r>
              <a:rPr lang="ru-RU" sz="1800" i="1" smtClean="0">
                <a:solidFill>
                  <a:srgbClr val="000000"/>
                </a:solidFill>
              </a:rPr>
              <a:t> -сдача 3 модулей международного экзамена ТКТ;</a:t>
            </a:r>
            <a:r>
              <a:rPr lang="en-US" sz="1800" b="1" smtClean="0">
                <a:solidFill>
                  <a:srgbClr val="000000"/>
                </a:solidFill>
              </a:rPr>
              <a:t/>
            </a:r>
            <a:br>
              <a:rPr lang="en-US" sz="1800" b="1" smtClean="0">
                <a:solidFill>
                  <a:srgbClr val="000000"/>
                </a:solidFill>
              </a:rPr>
            </a:br>
            <a:r>
              <a:rPr lang="ru-RU" sz="1800" smtClean="0">
                <a:solidFill>
                  <a:srgbClr val="000000"/>
                </a:solidFill>
              </a:rPr>
              <a:t>- </a:t>
            </a:r>
            <a:r>
              <a:rPr lang="ru-RU" sz="1800" i="1" smtClean="0">
                <a:solidFill>
                  <a:srgbClr val="000000"/>
                </a:solidFill>
              </a:rPr>
              <a:t>разнообразная культурная программа</a:t>
            </a:r>
            <a:r>
              <a:rPr lang="en-US" sz="1800" i="1" smtClean="0">
                <a:solidFill>
                  <a:srgbClr val="000000"/>
                </a:solidFill>
              </a:rPr>
              <a:t/>
            </a:r>
            <a:br>
              <a:rPr lang="en-US" sz="1800" i="1" smtClean="0">
                <a:solidFill>
                  <a:srgbClr val="000000"/>
                </a:solidFill>
              </a:rPr>
            </a:br>
            <a:endParaRPr lang="ru-RU" sz="1800" i="1" smtClean="0">
              <a:solidFill>
                <a:srgbClr val="000000"/>
              </a:solidFill>
            </a:endParaRPr>
          </a:p>
        </p:txBody>
      </p:sp>
      <p:pic>
        <p:nvPicPr>
          <p:cNvPr id="34818" name="Picture 6" descr="http://media.ef.com/sitecore/__/~/media/Corporate/Destinations/Cambridge/cambridge-home.jpg?mc=we&amp;cookieless=tr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213100"/>
            <a:ext cx="8785225" cy="36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Содержание курса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Современные методики преподавания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Task-based learning (TBL),</a:t>
            </a:r>
            <a:r>
              <a:rPr lang="ru-RU" sz="2800" smtClean="0"/>
              <a:t>методика коммуникативного обучения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Планирование урока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Методика обучения аудированию, чтению, говорению, письму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Методика обучения грамматике, лексике, фонетике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Типы ошибок и способы их исправления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Управление процессом обучения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chemeClr val="accent2"/>
                </a:solidFill>
              </a:rPr>
              <a:t>Наша группа</a:t>
            </a:r>
          </a:p>
        </p:txBody>
      </p:sp>
      <p:pic>
        <p:nvPicPr>
          <p:cNvPr id="35842" name="Picture 6" descr="DSC070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8486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Peer -teaching</a:t>
            </a:r>
            <a:endParaRPr lang="ru-RU" i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4" descr="20120710_1226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889375" cy="5229225"/>
          </a:xfrm>
          <a:prstGeom prst="rect">
            <a:avLst/>
          </a:prstGeom>
          <a:noFill/>
        </p:spPr>
      </p:pic>
      <p:pic>
        <p:nvPicPr>
          <p:cNvPr id="41989" name="Picture 5" descr="DSC073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4465637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/>
              <a:t>Культурное погружение в языковую среду</a:t>
            </a:r>
          </a:p>
        </p:txBody>
      </p:sp>
      <p:pic>
        <p:nvPicPr>
          <p:cNvPr id="36866" name="Picture 4" descr="DSC071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3095625" cy="2908300"/>
          </a:xfrm>
        </p:spPr>
      </p:pic>
      <p:pic>
        <p:nvPicPr>
          <p:cNvPr id="36867" name="Picture 5" descr="DSC068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424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DSC072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600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DSC069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46085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taming of the Shrew</a:t>
            </a:r>
            <a:endParaRPr lang="ru-RU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Picture 5" descr="DSC073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816350" cy="4968875"/>
          </a:xfrm>
          <a:prstGeom prst="rect">
            <a:avLst/>
          </a:prstGeom>
          <a:noFill/>
        </p:spPr>
      </p:pic>
      <p:pic>
        <p:nvPicPr>
          <p:cNvPr id="43014" name="Picture 6" descr="DSC073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427355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i="1" smtClean="0"/>
              <a:t>Madame Tussauds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 descr="DSC073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260850" cy="5256212"/>
          </a:xfrm>
          <a:prstGeom prst="rect">
            <a:avLst/>
          </a:prstGeom>
          <a:noFill/>
        </p:spPr>
      </p:pic>
      <p:pic>
        <p:nvPicPr>
          <p:cNvPr id="44037" name="Picture 5" descr="DSC0737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249737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DSC073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32250" cy="6291263"/>
          </a:xfrm>
          <a:prstGeom prst="rect">
            <a:avLst/>
          </a:prstGeom>
          <a:noFill/>
        </p:spPr>
      </p:pic>
      <p:pic>
        <p:nvPicPr>
          <p:cNvPr id="45061" name="Picture 5" descr="DSC073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752975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Наставничество - это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28775"/>
            <a:ext cx="6337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Сертификаты ТКТ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4" descr="ТКТ 1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27003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ТКТ2 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8797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ТКТ3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013" y="1125538"/>
            <a:ext cx="34559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i="1" smtClean="0">
                <a:solidFill>
                  <a:schemeClr val="tx2"/>
                </a:solidFill>
              </a:rPr>
              <a:t/>
            </a:r>
            <a:br>
              <a:rPr lang="ru-RU" sz="2400" i="1" smtClean="0">
                <a:solidFill>
                  <a:schemeClr val="tx2"/>
                </a:solidFill>
              </a:rPr>
            </a:br>
            <a:r>
              <a:rPr lang="ru-RU" sz="2400" i="1" smtClean="0">
                <a:solidFill>
                  <a:schemeClr val="tx2"/>
                </a:solidFill>
              </a:rPr>
              <a:t/>
            </a:r>
            <a:br>
              <a:rPr lang="ru-RU" sz="2400" i="1" smtClean="0">
                <a:solidFill>
                  <a:schemeClr val="tx2"/>
                </a:solidFill>
              </a:rPr>
            </a:br>
            <a:r>
              <a:rPr lang="ru-RU" sz="2400" i="1" smtClean="0">
                <a:solidFill>
                  <a:schemeClr val="tx2"/>
                </a:solidFill>
              </a:rPr>
              <a:t>Министр Образования и Науки Республики Татарстан </a:t>
            </a:r>
            <a:br>
              <a:rPr lang="ru-RU" sz="2400" i="1" smtClean="0">
                <a:solidFill>
                  <a:schemeClr val="tx2"/>
                </a:solidFill>
              </a:rPr>
            </a:br>
            <a:r>
              <a:rPr lang="ru-RU" sz="2400" i="1" smtClean="0">
                <a:solidFill>
                  <a:schemeClr val="tx2"/>
                </a:solidFill>
              </a:rPr>
              <a:t>А. Х. Гильмутдинов в образовательном центре </a:t>
            </a:r>
            <a:r>
              <a:rPr lang="en-US" sz="2400" i="1" smtClean="0">
                <a:solidFill>
                  <a:schemeClr val="tx2"/>
                </a:solidFill>
              </a:rPr>
              <a:t>EF </a:t>
            </a:r>
            <a:r>
              <a:rPr lang="ru-RU" sz="2400" i="1" smtClean="0">
                <a:solidFill>
                  <a:schemeClr val="tx2"/>
                </a:solidFill>
              </a:rPr>
              <a:t>г.Кембридж</a:t>
            </a:r>
            <a:br>
              <a:rPr lang="ru-RU" sz="2400" i="1" smtClean="0">
                <a:solidFill>
                  <a:schemeClr val="tx2"/>
                </a:solidFill>
              </a:rPr>
            </a:br>
            <a:endParaRPr lang="ru-RU" sz="2400" i="1" smtClean="0">
              <a:solidFill>
                <a:schemeClr val="tx2"/>
              </a:solidFill>
            </a:endParaRPr>
          </a:p>
        </p:txBody>
      </p:sp>
      <p:pic>
        <p:nvPicPr>
          <p:cNvPr id="38914" name="Picture 4" descr="DSC073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6624637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4" descr="IMGP17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56662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2413" y="476250"/>
            <a:ext cx="8229600" cy="1143000"/>
          </a:xfrm>
        </p:spPr>
        <p:txBody>
          <a:bodyPr/>
          <a:lstStyle/>
          <a:p>
            <a:pPr eaLnBrk="1" hangingPunct="1"/>
            <a:endParaRPr lang="ru-RU" sz="4800" smtClea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28674" name="AutoShape 3" descr="Картинки по запросу наставничество"/>
          <p:cNvSpPr>
            <a:spLocks noChangeAspect="1" noChangeArrowheads="1"/>
          </p:cNvSpPr>
          <p:nvPr/>
        </p:nvSpPr>
        <p:spPr bwMode="auto">
          <a:xfrm>
            <a:off x="42037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AutoShape 5" descr="Картинки по запросу наставничество"/>
          <p:cNvSpPr>
            <a:spLocks noChangeAspect="1" noChangeArrowheads="1"/>
          </p:cNvSpPr>
          <p:nvPr/>
        </p:nvSpPr>
        <p:spPr bwMode="auto">
          <a:xfrm>
            <a:off x="42037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AutoShape 7" descr="Картинки по запросу наставничество"/>
          <p:cNvSpPr>
            <a:spLocks noChangeAspect="1" noChangeArrowheads="1"/>
          </p:cNvSpPr>
          <p:nvPr/>
        </p:nvSpPr>
        <p:spPr bwMode="auto">
          <a:xfrm>
            <a:off x="42037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72739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72009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smtClean="0"/>
              <a:t/>
            </a:r>
            <a:br>
              <a:rPr lang="ru-RU" sz="3600" i="1" smtClean="0"/>
            </a:br>
            <a:r>
              <a:rPr lang="ru-RU" sz="3600" i="1" smtClean="0"/>
              <a:t>Быть наставником – значит постоянно самосовершенствоваться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SADAF-Safety-Workshop-Awakening-the-Lea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41036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l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3195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Алгарыш 2012</a:t>
            </a:r>
          </a:p>
        </p:txBody>
      </p:sp>
      <p:pic>
        <p:nvPicPr>
          <p:cNvPr id="31746" name="Picture 5" descr="ANd9GcSmjzX6bSf98vs1BhNWtjMR2pjQhBCDz5PiSlUdVr_H7OOjNK3N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93850"/>
            <a:ext cx="6480175" cy="435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4" descr="Безымянны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404813"/>
            <a:ext cx="7416800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Sawston</a:t>
            </a:r>
            <a:endParaRPr lang="ru-RU" smtClean="0"/>
          </a:p>
        </p:txBody>
      </p:sp>
      <p:pic>
        <p:nvPicPr>
          <p:cNvPr id="40964" name="Picture 4" descr="DSC073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4679950" cy="3024188"/>
          </a:xfrm>
          <a:prstGeom prst="rect">
            <a:avLst/>
          </a:prstGeom>
          <a:noFill/>
        </p:spPr>
      </p:pic>
      <p:pic>
        <p:nvPicPr>
          <p:cNvPr id="40965" name="Picture 5" descr="DSC072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62375"/>
            <a:ext cx="4176713" cy="3095625"/>
          </a:xfrm>
          <a:prstGeom prst="rect">
            <a:avLst/>
          </a:prstGeom>
          <a:noFill/>
        </p:spPr>
      </p:pic>
      <p:pic>
        <p:nvPicPr>
          <p:cNvPr id="40966" name="Picture 6" descr="DSC0725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341438"/>
            <a:ext cx="4248150" cy="2520950"/>
          </a:xfrm>
        </p:spPr>
      </p:pic>
      <p:pic>
        <p:nvPicPr>
          <p:cNvPr id="40967" name="Picture 7" descr="DSC073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976688"/>
            <a:ext cx="4751387" cy="28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6" descr="Рисунок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8207375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800000"/>
      </a:hlink>
      <a:folHlink>
        <a:srgbClr val="D99694"/>
      </a:folHlink>
    </a:clrScheme>
    <a:fontScheme name="1_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800000"/>
        </a:hlink>
        <a:folHlink>
          <a:srgbClr val="D996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72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Презентация PowerPoint</vt:lpstr>
      <vt:lpstr>Наставничество - это</vt:lpstr>
      <vt:lpstr>Презентация PowerPoint</vt:lpstr>
      <vt:lpstr>Презентация PowerPoint</vt:lpstr>
      <vt:lpstr> Быть наставником – значит постоянно самосовершенствоваться</vt:lpstr>
      <vt:lpstr>Алгарыш 2012</vt:lpstr>
      <vt:lpstr>Презентация PowerPoint</vt:lpstr>
      <vt:lpstr>Sawston</vt:lpstr>
      <vt:lpstr>Презентация PowerPoint</vt:lpstr>
      <vt:lpstr>Презентация PowerPoint</vt:lpstr>
      <vt:lpstr>Презентация PowerPoint</vt:lpstr>
      <vt:lpstr>       4-недельные интенсивные курсы TTC с последующей сдачей всех 3 модулей TKT  включали в себя: - 32 занятия по 40 минут в неделю;  - изучение современных методик преподавания иностранных языков;  -посещение занятий преподавателей EF школы;   -разработка и проведение 3 открытых уроков;  - получение сертификата об окончании курсов ТТС;  -сдача 3 модулей международного экзамена ТКТ; - разнообразная культурная программа </vt:lpstr>
      <vt:lpstr>Содержание курса</vt:lpstr>
      <vt:lpstr>Наша группа</vt:lpstr>
      <vt:lpstr>Peer -teaching</vt:lpstr>
      <vt:lpstr>Культурное погружение в языковую среду</vt:lpstr>
      <vt:lpstr>The taming of the Shrew</vt:lpstr>
      <vt:lpstr> Madame Tussauds </vt:lpstr>
      <vt:lpstr>Презентация PowerPoint</vt:lpstr>
      <vt:lpstr>Сертификаты ТКТ</vt:lpstr>
      <vt:lpstr>  Министр Образования и Науки Республики Татарстан  А. Х. Гильмутдинов в образовательном центре EF г.Кембридж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16</cp:revision>
  <dcterms:created xsi:type="dcterms:W3CDTF">2013-07-29T17:42:42Z</dcterms:created>
  <dcterms:modified xsi:type="dcterms:W3CDTF">2017-11-16T09:15:23Z</dcterms:modified>
</cp:coreProperties>
</file>